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61" r:id="rId4"/>
    <p:sldId id="262" r:id="rId5"/>
    <p:sldId id="263" r:id="rId6"/>
  </p:sldIdLst>
  <p:sldSz cx="10080625" cy="7559675"/>
  <p:notesSz cx="7559675" cy="10691813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2"/>
  </p:normalViewPr>
  <p:slideViewPr>
    <p:cSldViewPr snapToGrid="0" snapToObjects="1">
      <p:cViewPr varScale="1">
        <p:scale>
          <a:sx n="86" d="100"/>
          <a:sy n="86" d="100"/>
        </p:scale>
        <p:origin x="16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1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a-DK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896868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63080" y="4355640"/>
            <a:ext cx="896868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a-DK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437652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758840" y="1441080"/>
            <a:ext cx="437652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758840" y="4355640"/>
            <a:ext cx="437652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63080" y="4355640"/>
            <a:ext cx="437652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a-DK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8968680" cy="558036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63080" y="1441080"/>
            <a:ext cx="8968680" cy="558036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1148760" y="1440720"/>
            <a:ext cx="6996960" cy="558036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1148760" y="1440720"/>
            <a:ext cx="6996960" cy="5580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a-DK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163080" y="1441080"/>
            <a:ext cx="8968680" cy="558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a-DK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8968680" cy="558036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a-DK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4376520" cy="558036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758840" y="1441080"/>
            <a:ext cx="4376520" cy="558036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a-DK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108000" y="193320"/>
            <a:ext cx="9079200" cy="369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a-DK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437652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63080" y="4355640"/>
            <a:ext cx="437652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758840" y="1441080"/>
            <a:ext cx="4376520" cy="558036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a-DK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63080" y="1441080"/>
            <a:ext cx="8968680" cy="558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a-DK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4376520" cy="558036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758840" y="1441080"/>
            <a:ext cx="437652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758840" y="4355640"/>
            <a:ext cx="437652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a-DK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437652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758840" y="1441080"/>
            <a:ext cx="437652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63080" y="4355640"/>
            <a:ext cx="896868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a-DK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896868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63080" y="4355640"/>
            <a:ext cx="896868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a-DK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437652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758840" y="1441080"/>
            <a:ext cx="437652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758840" y="4355640"/>
            <a:ext cx="437652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163080" y="4355640"/>
            <a:ext cx="437652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a-DK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8968680" cy="558036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163080" y="1441080"/>
            <a:ext cx="8968680" cy="558036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Picture 83"/>
          <p:cNvPicPr/>
          <p:nvPr/>
        </p:nvPicPr>
        <p:blipFill>
          <a:blip r:embed="rId2"/>
          <a:stretch/>
        </p:blipFill>
        <p:spPr>
          <a:xfrm>
            <a:off x="1148760" y="1440720"/>
            <a:ext cx="6996960" cy="558036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/>
          <p:nvPr/>
        </p:nvPicPr>
        <p:blipFill>
          <a:blip r:embed="rId2"/>
          <a:stretch/>
        </p:blipFill>
        <p:spPr>
          <a:xfrm>
            <a:off x="1148760" y="1440720"/>
            <a:ext cx="6996960" cy="5580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a-DK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163080" y="1441080"/>
            <a:ext cx="8968680" cy="558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a-DK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8968680" cy="558036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a-DK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4376520" cy="558036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758840" y="1441080"/>
            <a:ext cx="4376520" cy="558036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a-DK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a-DK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8968680" cy="558036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108000" y="193320"/>
            <a:ext cx="9079200" cy="369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a-DK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437652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163080" y="4355640"/>
            <a:ext cx="437652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4758840" y="1441080"/>
            <a:ext cx="4376520" cy="558036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a-DK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4376520" cy="558036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758840" y="1441080"/>
            <a:ext cx="437652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758840" y="4355640"/>
            <a:ext cx="437652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a-DK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437652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758840" y="1441080"/>
            <a:ext cx="437652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163080" y="4355640"/>
            <a:ext cx="896868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a-DK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896868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163080" y="4355640"/>
            <a:ext cx="896868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a-DK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437652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758840" y="1441080"/>
            <a:ext cx="437652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758840" y="4355640"/>
            <a:ext cx="437652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163080" y="4355640"/>
            <a:ext cx="437652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a-DK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8968680" cy="558036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163080" y="1441080"/>
            <a:ext cx="8968680" cy="558036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1148760" y="1440720"/>
            <a:ext cx="6996960" cy="5580360"/>
          </a:xfrm>
          <a:prstGeom prst="rect">
            <a:avLst/>
          </a:prstGeom>
          <a:ln>
            <a:noFill/>
          </a:ln>
        </p:spPr>
      </p:pic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1148760" y="1440720"/>
            <a:ext cx="6996960" cy="5580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a-DK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4376520" cy="558036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758840" y="1441080"/>
            <a:ext cx="4376520" cy="558036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a-DK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08000" y="193320"/>
            <a:ext cx="9079200" cy="369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a-DK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437652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63080" y="4355640"/>
            <a:ext cx="437652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758840" y="1441080"/>
            <a:ext cx="4376520" cy="558036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a-DK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4376520" cy="558036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758840" y="1441080"/>
            <a:ext cx="437652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758840" y="4355640"/>
            <a:ext cx="437652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a-DK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63080" y="1441080"/>
            <a:ext cx="437652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758840" y="1441080"/>
            <a:ext cx="437652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63080" y="4355640"/>
            <a:ext cx="8968680" cy="2661480"/>
          </a:xfrm>
          <a:prstGeom prst="rect">
            <a:avLst/>
          </a:prstGeom>
        </p:spPr>
        <p:txBody>
          <a:bodyPr lIns="0" tIns="0" rIns="0" bIns="0"/>
          <a:lstStyle/>
          <a:p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tif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18" Type="http://schemas.openxmlformats.org/officeDocument/2006/relationships/image" Target="../media/image4.tif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2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7.tif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F52DFA98-286B-449C-998D-E43CB84E0738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622440" y="2476440"/>
            <a:ext cx="7689960" cy="4361760"/>
          </a:xfrm>
          <a:prstGeom prst="rect">
            <a:avLst/>
          </a:prstGeom>
          <a:solidFill>
            <a:srgbClr val="FFFFFF"/>
          </a:solidFill>
          <a:ln w="88920">
            <a:solidFill>
              <a:srgbClr val="2A85D1"/>
            </a:solidFill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Line 2"/>
          <p:cNvSpPr/>
          <p:nvPr/>
        </p:nvSpPr>
        <p:spPr>
          <a:xfrm>
            <a:off x="186120" y="1128240"/>
            <a:ext cx="8877600" cy="0"/>
          </a:xfrm>
          <a:prstGeom prst="line">
            <a:avLst/>
          </a:prstGeom>
          <a:ln w="54720">
            <a:solidFill>
              <a:srgbClr val="2A85D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"/>
          <p:cNvSpPr/>
          <p:nvPr/>
        </p:nvSpPr>
        <p:spPr>
          <a:xfrm>
            <a:off x="-325440" y="7253280"/>
            <a:ext cx="4958640" cy="3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8680" tIns="45000" rIns="58680" bIns="45000"/>
          <a:lstStyle/>
          <a:p>
            <a:pPr>
              <a:lnSpc>
                <a:spcPct val="100000"/>
              </a:lnSpc>
            </a:pPr>
            <a:r>
              <a:rPr lang="en-US" sz="15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ORNL McStas workshop, October 18th-19th 2018</a:t>
            </a:r>
            <a:endParaRPr lang="en-US" sz="93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" name="Image"/>
          <p:cNvPicPr/>
          <p:nvPr/>
        </p:nvPicPr>
        <p:blipFill>
          <a:blip r:embed="rId14"/>
          <a:stretch/>
        </p:blipFill>
        <p:spPr>
          <a:xfrm>
            <a:off x="8896320" y="37800"/>
            <a:ext cx="1169280" cy="317160"/>
          </a:xfrm>
          <a:prstGeom prst="rect">
            <a:avLst/>
          </a:prstGeom>
          <a:ln w="12600">
            <a:noFill/>
          </a:ln>
        </p:spPr>
      </p:pic>
      <p:pic>
        <p:nvPicPr>
          <p:cNvPr id="43" name="Image"/>
          <p:cNvPicPr/>
          <p:nvPr/>
        </p:nvPicPr>
        <p:blipFill>
          <a:blip r:embed="rId15"/>
          <a:stretch/>
        </p:blipFill>
        <p:spPr>
          <a:xfrm>
            <a:off x="8902440" y="393840"/>
            <a:ext cx="1156320" cy="317160"/>
          </a:xfrm>
          <a:prstGeom prst="rect">
            <a:avLst/>
          </a:prstGeom>
          <a:ln w="12600">
            <a:noFill/>
          </a:ln>
        </p:spPr>
      </p:pic>
      <p:sp>
        <p:nvSpPr>
          <p:cNvPr id="44" name="CustomShape 4"/>
          <p:cNvSpPr/>
          <p:nvPr/>
        </p:nvSpPr>
        <p:spPr>
          <a:xfrm>
            <a:off x="8648280" y="725760"/>
            <a:ext cx="1657800" cy="365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rIns="4572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October 2018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Image"/>
          <p:cNvPicPr/>
          <p:nvPr/>
        </p:nvPicPr>
        <p:blipFill>
          <a:blip r:embed="rId16"/>
          <a:srcRect l="39864" t="5200" r="39864"/>
          <a:stretch/>
        </p:blipFill>
        <p:spPr>
          <a:xfrm>
            <a:off x="8406000" y="1366920"/>
            <a:ext cx="1673640" cy="5206320"/>
          </a:xfrm>
          <a:prstGeom prst="rect">
            <a:avLst/>
          </a:prstGeom>
          <a:ln w="12600">
            <a:noFill/>
          </a:ln>
        </p:spPr>
      </p:pic>
      <p:sp>
        <p:nvSpPr>
          <p:cNvPr id="46" name="CustomShape 5"/>
          <p:cNvSpPr/>
          <p:nvPr/>
        </p:nvSpPr>
        <p:spPr>
          <a:xfrm>
            <a:off x="1226160" y="3323520"/>
            <a:ext cx="6798240" cy="22078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8680" tIns="45000" rIns="58680" bIns="45000"/>
          <a:lstStyle/>
          <a:p>
            <a:pPr>
              <a:lnSpc>
                <a:spcPct val="100000"/>
              </a:lnSpc>
            </a:pPr>
            <a:r>
              <a:rPr lang="en-US" sz="348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McStas sample overview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48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Presenters: Emmanuel Farhi &amp;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48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			Peter Willendrup 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CustomShape 6"/>
          <p:cNvSpPr/>
          <p:nvPr/>
        </p:nvSpPr>
        <p:spPr>
          <a:xfrm>
            <a:off x="-194760" y="538560"/>
            <a:ext cx="3020400" cy="4424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8680" tIns="45000" rIns="58680" bIns="45000"/>
          <a:lstStyle/>
          <a:p>
            <a:pPr>
              <a:lnSpc>
                <a:spcPct val="100000"/>
              </a:lnSpc>
            </a:pPr>
            <a:r>
              <a:rPr lang="en-US" sz="232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Thursday lunch talk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a-DK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Click to edit the title text format</a:t>
            </a:r>
          </a:p>
        </p:txBody>
      </p:sp>
      <p:sp>
        <p:nvSpPr>
          <p:cNvPr id="49" name="PlaceHolder 8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a-DK" sz="156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a-DK" sz="156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a-DK" sz="156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50" name="CustomShape 9"/>
          <p:cNvSpPr/>
          <p:nvPr/>
        </p:nvSpPr>
        <p:spPr>
          <a:xfrm>
            <a:off x="8607600" y="7018560"/>
            <a:ext cx="1472400" cy="552960"/>
          </a:xfrm>
          <a:prstGeom prst="rect">
            <a:avLst/>
          </a:prstGeom>
          <a:solidFill>
            <a:srgbClr val="FFFFFF"/>
          </a:solidFill>
          <a:ln w="25560">
            <a:solidFill>
              <a:srgbClr val="2A85D1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" name="Picture 50"/>
          <p:cNvPicPr/>
          <p:nvPr/>
        </p:nvPicPr>
        <p:blipFill>
          <a:blip r:embed="rId17"/>
          <a:stretch/>
        </p:blipFill>
        <p:spPr>
          <a:xfrm>
            <a:off x="9020520" y="7042320"/>
            <a:ext cx="624600" cy="52920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 hidden="1"/>
          <p:cNvSpPr/>
          <p:nvPr/>
        </p:nvSpPr>
        <p:spPr>
          <a:xfrm>
            <a:off x="622440" y="2476440"/>
            <a:ext cx="7689960" cy="4361760"/>
          </a:xfrm>
          <a:prstGeom prst="rect">
            <a:avLst/>
          </a:prstGeom>
          <a:solidFill>
            <a:srgbClr val="FFFFFF"/>
          </a:solidFill>
          <a:ln w="88920">
            <a:solidFill>
              <a:srgbClr val="2A85D1"/>
            </a:solidFill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Line 2"/>
          <p:cNvSpPr/>
          <p:nvPr/>
        </p:nvSpPr>
        <p:spPr>
          <a:xfrm>
            <a:off x="186120" y="1128240"/>
            <a:ext cx="8877600" cy="0"/>
          </a:xfrm>
          <a:prstGeom prst="line">
            <a:avLst/>
          </a:prstGeom>
          <a:ln w="54720">
            <a:solidFill>
              <a:srgbClr val="2A85D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3" hidden="1"/>
          <p:cNvSpPr/>
          <p:nvPr/>
        </p:nvSpPr>
        <p:spPr>
          <a:xfrm>
            <a:off x="8547840" y="6912360"/>
            <a:ext cx="1473840" cy="615240"/>
          </a:xfrm>
          <a:prstGeom prst="rect">
            <a:avLst/>
          </a:prstGeom>
          <a:solidFill>
            <a:srgbClr val="FFFFFF"/>
          </a:solidFill>
          <a:ln w="25560">
            <a:solidFill>
              <a:srgbClr val="2A85D1"/>
            </a:solidFill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9" name="image5.png"/>
          <p:cNvPicPr/>
          <p:nvPr/>
        </p:nvPicPr>
        <p:blipFill>
          <a:blip r:embed="rId14"/>
          <a:stretch/>
        </p:blipFill>
        <p:spPr>
          <a:xfrm>
            <a:off x="8686080" y="7007400"/>
            <a:ext cx="305640" cy="450360"/>
          </a:xfrm>
          <a:prstGeom prst="rect">
            <a:avLst/>
          </a:prstGeom>
          <a:ln w="12600">
            <a:noFill/>
          </a:ln>
        </p:spPr>
      </p:pic>
      <p:pic>
        <p:nvPicPr>
          <p:cNvPr id="90" name="Image"/>
          <p:cNvPicPr/>
          <p:nvPr/>
        </p:nvPicPr>
        <p:blipFill>
          <a:blip r:embed="rId15"/>
          <a:stretch/>
        </p:blipFill>
        <p:spPr>
          <a:xfrm>
            <a:off x="9046440" y="7007400"/>
            <a:ext cx="837720" cy="450360"/>
          </a:xfrm>
          <a:prstGeom prst="rect">
            <a:avLst/>
          </a:prstGeom>
          <a:ln w="12600">
            <a:noFill/>
          </a:ln>
        </p:spPr>
      </p:pic>
      <p:sp>
        <p:nvSpPr>
          <p:cNvPr id="91" name="CustomShape 4" hidden="1"/>
          <p:cNvSpPr/>
          <p:nvPr/>
        </p:nvSpPr>
        <p:spPr>
          <a:xfrm>
            <a:off x="-325440" y="7253280"/>
            <a:ext cx="4958640" cy="3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8680" tIns="45000" rIns="58680" bIns="45000"/>
          <a:lstStyle/>
          <a:p>
            <a:pPr>
              <a:lnSpc>
                <a:spcPct val="100000"/>
              </a:lnSpc>
            </a:pPr>
            <a:r>
              <a:rPr lang="en-US" sz="15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ORNL McStas workshop, October 18th-19th 2018</a:t>
            </a:r>
            <a:endParaRPr lang="en-US" sz="93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Image"/>
          <p:cNvPicPr/>
          <p:nvPr/>
        </p:nvPicPr>
        <p:blipFill>
          <a:blip r:embed="rId16"/>
          <a:stretch/>
        </p:blipFill>
        <p:spPr>
          <a:xfrm>
            <a:off x="8896320" y="37800"/>
            <a:ext cx="1169280" cy="317160"/>
          </a:xfrm>
          <a:prstGeom prst="rect">
            <a:avLst/>
          </a:prstGeom>
          <a:ln w="12600">
            <a:noFill/>
          </a:ln>
        </p:spPr>
      </p:pic>
      <p:pic>
        <p:nvPicPr>
          <p:cNvPr id="93" name="Image"/>
          <p:cNvPicPr/>
          <p:nvPr/>
        </p:nvPicPr>
        <p:blipFill>
          <a:blip r:embed="rId17"/>
          <a:stretch/>
        </p:blipFill>
        <p:spPr>
          <a:xfrm>
            <a:off x="8902440" y="393840"/>
            <a:ext cx="1156320" cy="317160"/>
          </a:xfrm>
          <a:prstGeom prst="rect">
            <a:avLst/>
          </a:prstGeom>
          <a:ln w="12600">
            <a:noFill/>
          </a:ln>
        </p:spPr>
      </p:pic>
      <p:sp>
        <p:nvSpPr>
          <p:cNvPr id="94" name="CustomShape 5"/>
          <p:cNvSpPr/>
          <p:nvPr/>
        </p:nvSpPr>
        <p:spPr>
          <a:xfrm>
            <a:off x="8648280" y="725760"/>
            <a:ext cx="1657800" cy="365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rIns="4572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October 2018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5" name="Image"/>
          <p:cNvPicPr/>
          <p:nvPr/>
        </p:nvPicPr>
        <p:blipFill>
          <a:blip r:embed="rId18"/>
          <a:srcRect l="39864" t="5200" r="39864"/>
          <a:stretch/>
        </p:blipFill>
        <p:spPr>
          <a:xfrm>
            <a:off x="8406000" y="1366920"/>
            <a:ext cx="1673640" cy="5206320"/>
          </a:xfrm>
          <a:prstGeom prst="rect">
            <a:avLst/>
          </a:prstGeom>
          <a:ln w="12600">
            <a:noFill/>
          </a:ln>
        </p:spPr>
      </p:pic>
      <p:sp>
        <p:nvSpPr>
          <p:cNvPr id="96" name="CustomShape 6" hidden="1"/>
          <p:cNvSpPr/>
          <p:nvPr/>
        </p:nvSpPr>
        <p:spPr>
          <a:xfrm>
            <a:off x="1226160" y="3323520"/>
            <a:ext cx="6798240" cy="22078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8680" tIns="45000" rIns="58680" bIns="45000"/>
          <a:lstStyle/>
          <a:p>
            <a:pPr>
              <a:lnSpc>
                <a:spcPct val="100000"/>
              </a:lnSpc>
            </a:pPr>
            <a:r>
              <a:rPr lang="en-US" sz="348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McStas sample overview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48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Presenters: Emmanuel Farhi &amp;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48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			Peter Willendrup 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7" hidden="1"/>
          <p:cNvSpPr/>
          <p:nvPr/>
        </p:nvSpPr>
        <p:spPr>
          <a:xfrm>
            <a:off x="-194760" y="538560"/>
            <a:ext cx="3020400" cy="4424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8680" tIns="45000" rIns="58680" bIns="45000"/>
          <a:lstStyle/>
          <a:p>
            <a:pPr>
              <a:lnSpc>
                <a:spcPct val="100000"/>
              </a:lnSpc>
            </a:pPr>
            <a:r>
              <a:rPr lang="en-US" sz="232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Thursday lunch talk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Line 8"/>
          <p:cNvSpPr/>
          <p:nvPr/>
        </p:nvSpPr>
        <p:spPr>
          <a:xfrm>
            <a:off x="186120" y="1128240"/>
            <a:ext cx="8877600" cy="0"/>
          </a:xfrm>
          <a:prstGeom prst="line">
            <a:avLst/>
          </a:prstGeom>
          <a:ln w="54720">
            <a:solidFill>
              <a:srgbClr val="2A85D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PlaceHolder 9"/>
          <p:cNvSpPr>
            <a:spLocks noGrp="1"/>
          </p:cNvSpPr>
          <p:nvPr>
            <p:ph type="title"/>
          </p:nvPr>
        </p:nvSpPr>
        <p:spPr>
          <a:xfrm>
            <a:off x="108000" y="193320"/>
            <a:ext cx="9079200" cy="79632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da-DK" sz="566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Click to edit Master title style</a:t>
            </a:r>
            <a:endParaRPr lang="da-DK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00" name="PlaceHolder 10"/>
          <p:cNvSpPr>
            <a:spLocks noGrp="1"/>
          </p:cNvSpPr>
          <p:nvPr>
            <p:ph type="body"/>
          </p:nvPr>
        </p:nvSpPr>
        <p:spPr>
          <a:xfrm>
            <a:off x="163080" y="1441080"/>
            <a:ext cx="8968680" cy="558036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a-DK" sz="412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Click to edit the outline text format</a:t>
            </a:r>
            <a:endParaRPr lang="da-DK" sz="412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a-DK" sz="412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Second Outline Level</a:t>
            </a:r>
            <a:endParaRPr lang="da-DK" sz="412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a-DK" sz="412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Third Outline Level</a:t>
            </a:r>
            <a:endParaRPr lang="da-DK" sz="412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a-DK" sz="412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Fourth Outline Level</a:t>
            </a:r>
            <a:endParaRPr lang="da-DK" sz="412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a-DK" sz="412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Fifth Outline Level</a:t>
            </a:r>
            <a:endParaRPr lang="da-DK" sz="412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a-DK" sz="412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Sixth Outline Level</a:t>
            </a:r>
            <a:endParaRPr lang="da-DK" sz="412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94120" indent="-293760">
              <a:lnSpc>
                <a:spcPct val="100000"/>
              </a:lnSpc>
              <a:buClr>
                <a:srgbClr val="000000"/>
              </a:buClr>
              <a:buSzPct val="45000"/>
              <a:buFont typeface="Helvetica Neue"/>
              <a:buChar char="l"/>
            </a:pPr>
            <a:r>
              <a:rPr lang="da-DK" sz="412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Seventh Outline LevelEdit Master text styles</a:t>
            </a:r>
            <a:endParaRPr lang="da-DK" sz="412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24120" lvl="1" indent="-335520">
              <a:lnSpc>
                <a:spcPct val="100000"/>
              </a:lnSpc>
              <a:buClr>
                <a:srgbClr val="000000"/>
              </a:buClr>
              <a:buSzPct val="75000"/>
              <a:buFont typeface="Helvetica Neue"/>
              <a:buChar char="-"/>
            </a:pPr>
            <a:r>
              <a:rPr lang="da-DK" sz="412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Second level</a:t>
            </a:r>
            <a:endParaRPr lang="da-DK" sz="412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68160" lvl="2" indent="-391680">
              <a:lnSpc>
                <a:spcPct val="100000"/>
              </a:lnSpc>
              <a:buClr>
                <a:srgbClr val="000000"/>
              </a:buClr>
              <a:buSzPct val="45000"/>
              <a:buFont typeface="Helvetica Neue"/>
              <a:buChar char="l"/>
            </a:pPr>
            <a:r>
              <a:rPr lang="da-DK" sz="412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Third level</a:t>
            </a:r>
            <a:endParaRPr lang="da-DK" sz="412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34880" lvl="3" indent="-470160">
              <a:lnSpc>
                <a:spcPct val="100000"/>
              </a:lnSpc>
              <a:buClr>
                <a:srgbClr val="000000"/>
              </a:buClr>
              <a:buSzPct val="75000"/>
              <a:buFont typeface="Helvetica Neue"/>
              <a:buChar char="-"/>
            </a:pPr>
            <a:r>
              <a:rPr lang="da-DK" sz="412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Fourth level</a:t>
            </a:r>
            <a:endParaRPr lang="da-DK" sz="412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22760" lvl="4" indent="-470160">
              <a:lnSpc>
                <a:spcPct val="100000"/>
              </a:lnSpc>
              <a:buClr>
                <a:srgbClr val="000000"/>
              </a:buClr>
              <a:buSzPct val="45000"/>
              <a:buFont typeface="Helvetica Neue"/>
              <a:buChar char="l"/>
            </a:pPr>
            <a:r>
              <a:rPr lang="da-DK" sz="412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Fifth level</a:t>
            </a:r>
            <a:endParaRPr lang="da-DK" sz="412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Image"/>
          <p:cNvPicPr/>
          <p:nvPr/>
        </p:nvPicPr>
        <p:blipFill>
          <a:blip r:embed="rId19"/>
          <a:stretch/>
        </p:blipFill>
        <p:spPr>
          <a:xfrm>
            <a:off x="360" y="0"/>
            <a:ext cx="360000" cy="360000"/>
          </a:xfrm>
          <a:prstGeom prst="rect">
            <a:avLst/>
          </a:prstGeom>
          <a:ln w="12600">
            <a:noFill/>
          </a:ln>
        </p:spPr>
      </p:pic>
      <p:sp>
        <p:nvSpPr>
          <p:cNvPr id="102" name="PlaceHolder 11"/>
          <p:cNvSpPr>
            <a:spLocks noGrp="1"/>
          </p:cNvSpPr>
          <p:nvPr>
            <p:ph type="sldNum"/>
          </p:nvPr>
        </p:nvSpPr>
        <p:spPr>
          <a:xfrm>
            <a:off x="68400" y="7214760"/>
            <a:ext cx="262440" cy="285840"/>
          </a:xfrm>
          <a:prstGeom prst="rect">
            <a:avLst/>
          </a:prstGeom>
        </p:spPr>
        <p:txBody>
          <a:bodyPr lIns="45000" tIns="45000" rIns="45000" bIns="4500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3" name="CustomShape 12"/>
          <p:cNvSpPr/>
          <p:nvPr/>
        </p:nvSpPr>
        <p:spPr>
          <a:xfrm>
            <a:off x="-325440" y="7253280"/>
            <a:ext cx="4958640" cy="32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8680" tIns="45000" rIns="58680" bIns="45000"/>
          <a:lstStyle/>
          <a:p>
            <a:pPr>
              <a:lnSpc>
                <a:spcPct val="100000"/>
              </a:lnSpc>
            </a:pPr>
            <a:r>
              <a:rPr lang="en-US" sz="15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ORNL McStas workshop, October 18th-19th 2018</a:t>
            </a:r>
            <a:endParaRPr lang="en-US" sz="93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Image"/>
          <p:cNvPicPr/>
          <p:nvPr/>
        </p:nvPicPr>
        <p:blipFill>
          <a:blip r:embed="rId16"/>
          <a:stretch/>
        </p:blipFill>
        <p:spPr>
          <a:xfrm>
            <a:off x="8896320" y="37800"/>
            <a:ext cx="1169280" cy="317160"/>
          </a:xfrm>
          <a:prstGeom prst="rect">
            <a:avLst/>
          </a:prstGeom>
          <a:ln w="12600">
            <a:noFill/>
          </a:ln>
        </p:spPr>
      </p:pic>
      <p:pic>
        <p:nvPicPr>
          <p:cNvPr id="105" name="Image"/>
          <p:cNvPicPr/>
          <p:nvPr/>
        </p:nvPicPr>
        <p:blipFill>
          <a:blip r:embed="rId17"/>
          <a:stretch/>
        </p:blipFill>
        <p:spPr>
          <a:xfrm>
            <a:off x="8902440" y="393840"/>
            <a:ext cx="1156320" cy="317160"/>
          </a:xfrm>
          <a:prstGeom prst="rect">
            <a:avLst/>
          </a:prstGeom>
          <a:ln w="12600">
            <a:noFill/>
          </a:ln>
        </p:spPr>
      </p:pic>
      <p:sp>
        <p:nvSpPr>
          <p:cNvPr id="106" name="CustomShape 13"/>
          <p:cNvSpPr/>
          <p:nvPr/>
        </p:nvSpPr>
        <p:spPr>
          <a:xfrm>
            <a:off x="8648280" y="725760"/>
            <a:ext cx="1657800" cy="365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rIns="4572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October 2018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Image"/>
          <p:cNvPicPr/>
          <p:nvPr/>
        </p:nvPicPr>
        <p:blipFill>
          <a:blip r:embed="rId18"/>
          <a:srcRect l="39864" t="5200" r="39864"/>
          <a:stretch/>
        </p:blipFill>
        <p:spPr>
          <a:xfrm>
            <a:off x="8406000" y="1366920"/>
            <a:ext cx="1673640" cy="5206320"/>
          </a:xfrm>
          <a:prstGeom prst="rect">
            <a:avLst/>
          </a:prstGeom>
          <a:ln w="12600">
            <a:noFill/>
          </a:ln>
        </p:spPr>
      </p:pic>
      <p:sp>
        <p:nvSpPr>
          <p:cNvPr id="108" name="CustomShape 14"/>
          <p:cNvSpPr/>
          <p:nvPr/>
        </p:nvSpPr>
        <p:spPr>
          <a:xfrm>
            <a:off x="8607600" y="7018560"/>
            <a:ext cx="1472400" cy="552960"/>
          </a:xfrm>
          <a:prstGeom prst="rect">
            <a:avLst/>
          </a:prstGeom>
          <a:solidFill>
            <a:srgbClr val="FFFFFF"/>
          </a:solidFill>
          <a:ln w="25560">
            <a:solidFill>
              <a:srgbClr val="2A85D1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9" name="Picture 108"/>
          <p:cNvPicPr/>
          <p:nvPr/>
        </p:nvPicPr>
        <p:blipFill>
          <a:blip r:embed="rId20"/>
          <a:stretch/>
        </p:blipFill>
        <p:spPr>
          <a:xfrm>
            <a:off x="9020520" y="7042320"/>
            <a:ext cx="624600" cy="52920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000" y="301680"/>
            <a:ext cx="7587000" cy="93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da-DK" sz="3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RW Chancery L"/>
              </a:rPr>
              <a:t>Sqw: a ’liquid’ TOF</a:t>
            </a:r>
            <a:endParaRPr lang="da-DK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RW Chancery L"/>
            </a:endParaRPr>
          </a:p>
        </p:txBody>
      </p:sp>
      <p:sp>
        <p:nvSpPr>
          <p:cNvPr id="216" name="TextShape 2"/>
          <p:cNvSpPr txBox="1"/>
          <p:nvPr/>
        </p:nvSpPr>
        <p:spPr>
          <a:xfrm>
            <a:off x="504000" y="212940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Create a new instrument from '</a:t>
            </a:r>
            <a:r>
              <a:rPr lang="da-DK" sz="3200" b="0" i="1" strike="noStrike" spc="-1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template (test)</a:t>
            </a: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'.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Call it </a:t>
            </a:r>
            <a:r>
              <a:rPr lang="da-DK" sz="3200" b="0" i="1" strike="noStrike" spc="-1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Liquid_simple</a:t>
            </a: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define input parameters </a:t>
            </a:r>
            <a:r>
              <a:rPr lang="da-DK" sz="2000" b="1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da-DK" sz="2000" b="1" i="1" strike="noStrike" spc="-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lambda</a:t>
            </a:r>
            <a:r>
              <a:rPr lang="da-DK" sz="2000" b="1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=2.36, </a:t>
            </a:r>
            <a:r>
              <a:rPr lang="da-DK" sz="2000" b="1" i="1" strike="noStrike" spc="-1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string</a:t>
            </a:r>
            <a:r>
              <a:rPr lang="da-DK" sz="2000" b="1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da-DK" sz="2000" b="1" i="1" strike="noStrike" spc="-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coh</a:t>
            </a:r>
            <a:r>
              <a:rPr lang="da-DK" sz="2000" b="1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</a:t>
            </a:r>
            <a:r>
              <a:rPr lang="da-DK" sz="2000" b="1" i="1" strike="noStrike" spc="-1">
                <a:solidFill>
                  <a:srgbClr val="FF00C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”Rb_liq_coh.sqw”</a:t>
            </a:r>
            <a:r>
              <a:rPr lang="da-DK" sz="2000" b="1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da-DK" sz="2000" b="1" i="1" strike="noStrike" spc="-1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string</a:t>
            </a:r>
            <a:r>
              <a:rPr lang="da-DK" sz="2000" b="1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da-DK" sz="2000" b="1" i="1" strike="noStrike" spc="-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inc</a:t>
            </a:r>
            <a:r>
              <a:rPr lang="da-DK" sz="2000" b="1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</a:t>
            </a:r>
            <a:r>
              <a:rPr lang="da-DK" sz="2000" b="1" i="1" strike="noStrike" spc="-1">
                <a:solidFill>
                  <a:srgbClr val="FF00C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”Rb_liq_inc.sqw”</a:t>
            </a:r>
            <a:r>
              <a:rPr lang="da-DK" sz="2000" b="1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da-DK" sz="3200" b="0" i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Insert a </a:t>
            </a:r>
            <a:r>
              <a:rPr lang="da-DK" sz="3200" b="0" i="1" strike="noStrike" spc="-1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Source_simple</a:t>
            </a: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f</a:t>
            </a: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1cm sending </a:t>
            </a: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l</a:t>
            </a: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=lambda with d</a:t>
            </a: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l</a:t>
            </a: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l</a:t>
            </a: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=1%. Focus onto a 1x1cm</a:t>
            </a:r>
            <a:r>
              <a:rPr lang="da-DK" sz="3200" b="0" i="1" strike="noStrike" spc="-1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area.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Insert an </a:t>
            </a:r>
            <a:r>
              <a:rPr lang="da-DK" sz="3200" b="0" i="1" strike="noStrike" spc="-1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Isotropic_Sqw</a:t>
            </a: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3m away, using </a:t>
            </a: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s</a:t>
            </a:r>
            <a:r>
              <a:rPr lang="da-DK" sz="3200" b="0" i="1" strike="noStrike" spc="-1" baseline="-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coh</a:t>
            </a: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  <a:r>
              <a:rPr lang="da-DK" sz="3200" b="0" i="1" strike="noStrike" spc="-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coh</a:t>
            </a: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s</a:t>
            </a:r>
            <a:r>
              <a:rPr lang="da-DK" sz="3200" b="0" i="1" strike="noStrike" spc="-1" baseline="-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</a:t>
            </a: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  <a:r>
              <a:rPr lang="da-DK" sz="3200" b="0" i="1" strike="noStrike" spc="-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</a:t>
            </a: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with </a:t>
            </a: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f</a:t>
            </a: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1cm x 5cm.</a:t>
            </a:r>
          </a:p>
        </p:txBody>
      </p:sp>
      <p:sp>
        <p:nvSpPr>
          <p:cNvPr id="217" name="CustomShape 3"/>
          <p:cNvSpPr/>
          <p:nvPr/>
        </p:nvSpPr>
        <p:spPr>
          <a:xfrm>
            <a:off x="408600" y="1377360"/>
            <a:ext cx="896112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Aim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: A simple spectrometer (and diffractometer)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504000" y="301320"/>
            <a:ext cx="7587000" cy="93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da-DK" sz="3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RW Chancery L"/>
              </a:rPr>
              <a:t>Sqw: a ’liquid’ TOF</a:t>
            </a:r>
            <a:endParaRPr lang="da-DK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RW Chancery L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182880" y="1650240"/>
            <a:ext cx="813816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a </a:t>
            </a:r>
            <a:r>
              <a:rPr lang="da-DK" sz="3200" b="0" i="1" strike="noStrike" spc="-1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Monitor_nD</a:t>
            </a: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cylindrical detector </a:t>
            </a: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f</a:t>
            </a: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1m x 30cm, sensitive to</a:t>
            </a:r>
            <a:r>
              <a:rPr lang="da-DK" sz="3200" b="1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da-DK" sz="3200" b="1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q</a:t>
            </a:r>
            <a:r>
              <a:rPr lang="da-DK" sz="3200" b="1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,y)</a:t>
            </a: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 diffraction, centred on the sample, with 100 bins.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the same, but sensitive to </a:t>
            </a:r>
            <a:r>
              <a:rPr lang="da-DK" sz="3200" b="1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(angle,energy)</a:t>
            </a: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with automatic energy limits.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Save, run in Trace 3D to check geometry.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Run in Simulation/PGPLOT mode with 1e8 neutron events.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Plot results !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Comment on the diffraction pattern and the inelastic one.</a:t>
            </a:r>
          </a:p>
        </p:txBody>
      </p:sp>
      <p:pic>
        <p:nvPicPr>
          <p:cNvPr id="220" name="Picture 219"/>
          <p:cNvPicPr/>
          <p:nvPr/>
        </p:nvPicPr>
        <p:blipFill>
          <a:blip r:embed="rId2"/>
          <a:stretch/>
        </p:blipFill>
        <p:spPr>
          <a:xfrm>
            <a:off x="8114040" y="4246200"/>
            <a:ext cx="1965960" cy="2610720"/>
          </a:xfrm>
          <a:prstGeom prst="rect">
            <a:avLst/>
          </a:prstGeom>
          <a:ln>
            <a:noFill/>
          </a:ln>
        </p:spPr>
      </p:pic>
      <p:pic>
        <p:nvPicPr>
          <p:cNvPr id="221" name="Picture 220"/>
          <p:cNvPicPr/>
          <p:nvPr/>
        </p:nvPicPr>
        <p:blipFill>
          <a:blip r:embed="rId3"/>
          <a:stretch/>
        </p:blipFill>
        <p:spPr>
          <a:xfrm>
            <a:off x="5852160" y="5850000"/>
            <a:ext cx="2011680" cy="1609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504360" y="31680"/>
            <a:ext cx="7587000" cy="147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da-DK" sz="3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RW Chancery L"/>
              </a:rPr>
              <a:t>Sqw: a ’liquid’ TOF: contributions</a:t>
            </a:r>
            <a:endParaRPr lang="da-DK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RW Chancery L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504360" y="1769040"/>
            <a:ext cx="9071640" cy="4982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Insert an instrument variable in the DECLARE block, as '</a:t>
            </a:r>
            <a:r>
              <a:rPr lang="da-DK" sz="3200" b="0" i="1" strike="noStrike" spc="-1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flag_scat</a:t>
            </a: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'.</a:t>
            </a:r>
          </a:p>
          <a:p>
            <a:r>
              <a:rPr lang="en-US" sz="1400" b="0" strike="noStrike" spc="-1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DECLARE</a:t>
            </a: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%{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400" b="0" strike="noStrike" spc="-1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int</a:t>
            </a: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flag_scat=0;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%}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After the AT token of the 'sample', insert an EXTEND block that sets </a:t>
            </a:r>
            <a:r>
              <a:rPr lang="da-DK" sz="3200" b="0" i="1" strike="noStrike" spc="-1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flag_scat</a:t>
            </a:r>
            <a:r>
              <a:rPr lang="da-DK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the number of SCATTERED events.</a:t>
            </a:r>
          </a:p>
          <a:p>
            <a:r>
              <a:rPr lang="en-US" sz="1800" b="1" strike="noStrike" spc="-1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EXTEND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%{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flag_scat=</a:t>
            </a:r>
            <a:r>
              <a:rPr lang="en-US" sz="1800" b="0" strike="noStrike" spc="-1">
                <a:solidFill>
                  <a:srgbClr val="FF00C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SCATTERED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; // nb of scattered events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%}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261</Words>
  <Application>Microsoft Macintosh PowerPoint</Application>
  <PresentationFormat>Custom</PresentationFormat>
  <Paragraphs>22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5" baseType="lpstr">
      <vt:lpstr>Arial</vt:lpstr>
      <vt:lpstr>Courier New</vt:lpstr>
      <vt:lpstr>DejaVu Sans</vt:lpstr>
      <vt:lpstr>Droid Sans Fallback</vt:lpstr>
      <vt:lpstr>Helvetica Neue</vt:lpstr>
      <vt:lpstr>Symbol</vt:lpstr>
      <vt:lpstr>Times New Roman</vt:lpstr>
      <vt:lpstr>URW Chancery L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Peter Willendrup</cp:lastModifiedBy>
  <cp:revision>7</cp:revision>
  <dcterms:created xsi:type="dcterms:W3CDTF">2018-10-17T20:42:41Z</dcterms:created>
  <dcterms:modified xsi:type="dcterms:W3CDTF">2018-10-17T19:24:49Z</dcterms:modified>
  <dc:language>en-US</dc:language>
</cp:coreProperties>
</file>